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5" r:id="rId27"/>
    <p:sldId id="284" r:id="rId28"/>
    <p:sldId id="283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3" r:id="rId39"/>
    <p:sldId id="299" r:id="rId40"/>
    <p:sldId id="300" r:id="rId41"/>
    <p:sldId id="301" r:id="rId42"/>
    <p:sldId id="296" r:id="rId43"/>
    <p:sldId id="302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35"/>
  </p:normalViewPr>
  <p:slideViewPr>
    <p:cSldViewPr snapToGrid="0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E5DA-3ED3-FCCE-EBC3-18303E5C5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Module: Macroevolution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A38B7-C6B0-853D-4941-B7E050A46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 – originally by Carolina </a:t>
            </a:r>
            <a:r>
              <a:rPr lang="en-US" dirty="0" err="1"/>
              <a:t>Siniscalchi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FA330-C259-8F8C-A7F5-B9DCFE58CA69}"/>
              </a:ext>
            </a:extLst>
          </p:cNvPr>
          <p:cNvSpPr/>
          <p:nvPr/>
        </p:nvSpPr>
        <p:spPr>
          <a:xfrm>
            <a:off x="740229" y="3344529"/>
            <a:ext cx="10613571" cy="2756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iagram of a plant&#10;&#10;Description automatically generated">
            <a:extLst>
              <a:ext uri="{FF2B5EF4-FFF2-40B4-BE49-F238E27FC236}">
                <a16:creationId xmlns:a16="http://schemas.microsoft.com/office/drawing/2014/main" id="{F07C12BD-C451-AB17-B42D-ABDC2F24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65" y="3344529"/>
            <a:ext cx="7772400" cy="275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54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Methods that involve diversification rates need trees that are: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dated,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ultrametric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fully bifurcating (no polytomies)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M</a:t>
            </a: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ethods are generally sensitive to sampling, so the completeness of your tree should be considered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Methods may or may not be sensitive to phylogenetic details; assumptions should be reviewed</a:t>
            </a:r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6" name="Picture 5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22A940C-9CAD-5DA9-50A8-9C0BB579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303" y="1948542"/>
            <a:ext cx="3743903" cy="490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35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STEP TWO:  ENVIRONMENTAL DATA</a:t>
            </a:r>
          </a:p>
        </p:txBody>
      </p:sp>
    </p:spTree>
    <p:extLst>
      <p:ext uri="{BB962C8B-B14F-4D97-AF65-F5344CB8AC3E}">
        <p14:creationId xmlns:p14="http://schemas.microsoft.com/office/powerpoint/2010/main" val="253113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662446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First things first: we need to know where our species of interest are found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Geographical records!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find them?</a:t>
            </a:r>
          </a:p>
        </p:txBody>
      </p:sp>
    </p:spTree>
    <p:extLst>
      <p:ext uri="{BB962C8B-B14F-4D97-AF65-F5344CB8AC3E}">
        <p14:creationId xmlns:p14="http://schemas.microsoft.com/office/powerpoint/2010/main" val="3674648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6610159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How to obtain geographical records: MUSEUM SPECIMENS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C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oordinates on specimens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G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eoreferencing based on location (manually or with tools like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GeoLocate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)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2BA05B-513B-ED7B-B5EB-A06E44A4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57" y="-1"/>
            <a:ext cx="4767943" cy="68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7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99105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How to obtain geographical records: LITERATURE REVIEW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S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pecies descriptions, monographs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F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loras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Published range maps</a:t>
            </a:r>
            <a:endParaRPr lang="en-US" sz="18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5" name="Picture 4" descr="A close-up of a text&#10;&#10;Description automatically generated">
            <a:extLst>
              <a:ext uri="{FF2B5EF4-FFF2-40B4-BE49-F238E27FC236}">
                <a16:creationId xmlns:a16="http://schemas.microsoft.com/office/drawing/2014/main" id="{B026DB4C-E91B-BFA0-F528-C38E0C91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1" y="2358544"/>
            <a:ext cx="50038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8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How to obtain geographical records: ONLINE REPOSITORIES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GBIF</a:t>
            </a:r>
          </a:p>
          <a:p>
            <a:pPr lvl="1"/>
            <a:r>
              <a:rPr lang="en-US" sz="2200" dirty="0" err="1">
                <a:highlight>
                  <a:srgbClr val="FFFFFF"/>
                </a:highlight>
                <a:latin typeface="Calibri" panose="020F0502020204030204" pitchFamily="34" charset="0"/>
              </a:rPr>
              <a:t>iDigBio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iNaturalist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(GBIF pulls records from there)</a:t>
            </a:r>
          </a:p>
          <a:p>
            <a:pPr marL="324000" lvl="1" indent="0">
              <a:buNone/>
            </a:pP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0D9A9-5867-8235-4601-FD4BF3B3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768" y="368711"/>
            <a:ext cx="4691232" cy="2936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DAA07-BA65-2A34-D1AE-A2E2BD60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084" y="3312122"/>
            <a:ext cx="4668149" cy="342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9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Always in decimal degrees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Record clean-up: 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R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emove duplicate values, outliers, records that fall in the wrong place (e.g., in the ocean, in the middle of a city), around botanical gardens/herbaria, &amp;c.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Fancy new packages for doing this, e.g., </a:t>
            </a:r>
            <a:r>
              <a:rPr lang="en-US" sz="2200" dirty="0" err="1">
                <a:highlight>
                  <a:srgbClr val="FFFFFF"/>
                </a:highlight>
                <a:latin typeface="Calibri" panose="020F0502020204030204" pitchFamily="34" charset="0"/>
              </a:rPr>
              <a:t>CoordinateCleaner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Always save as a .csv or .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tsv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file, retain metadata records (e.g., citation info)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7DFBF-2CED-5728-18B6-263848C4F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565" y="258127"/>
            <a:ext cx="33528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5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OK, I have my geographical records, what now?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01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777496" cy="2656547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High-resolution spatial data is increasingly becoming available for different variables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BIOCLIM: 19 climatic variables – data from weather stations interpolated with satellite images, with 1 km</a:t>
            </a:r>
            <a:r>
              <a:rPr lang="en-US" sz="2200" baseline="300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2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resolution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Format: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GeoTIFF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 (image file [tiff] that contains georeferencing information) or ASC (text file)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01735-2244-D04B-9B6C-3BCF4110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595" y="4837043"/>
            <a:ext cx="7108405" cy="19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8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Other sources of spatial data: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GTOPO30: global digital elevation model (DEM; elevation, aspect, slope)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ISRIC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SoilGrids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global digital mapping of soil characteristics (e.g., pH, carbon, nitrogen, sand, silt and clay content)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MODIS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LandCover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global land cover classification (type of vegetation)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D5E75F-D7D8-E647-453A-36DA5A7B5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3608" y="2180496"/>
            <a:ext cx="2997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6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FC75-8843-F347-B4F3-D37321CF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62AF-5627-1660-D597-9EF43837B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2787256"/>
          </a:xfrm>
        </p:spPr>
        <p:txBody>
          <a:bodyPr>
            <a:normAutofit/>
          </a:bodyPr>
          <a:lstStyle/>
          <a:p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Evolution above the species level (e.g., clade level) </a:t>
            </a:r>
            <a:endParaRPr lang="en-US" sz="2400" b="0" dirty="0">
              <a:highlight>
                <a:srgbClr val="FFFFFF"/>
              </a:highlight>
              <a:latin typeface="ArialMT"/>
            </a:endParaRPr>
          </a:p>
          <a:p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Large-scale trends and transformations in evolution: </a:t>
            </a:r>
            <a:endParaRPr lang="en-US" sz="2400" dirty="0">
              <a:effectLst/>
              <a:highlight>
                <a:srgbClr val="FFFFFF"/>
              </a:highlight>
            </a:endParaRPr>
          </a:p>
          <a:p>
            <a:pPr lvl="1"/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Radiation of flowering plants</a:t>
            </a:r>
            <a:endParaRPr lang="en-US" sz="2400" dirty="0">
              <a:highlight>
                <a:srgbClr val="FFFFFF"/>
              </a:highlight>
              <a:latin typeface="GillSans" panose="020B0A02020104020203" pitchFamily="34" charset="77"/>
            </a:endParaRPr>
          </a:p>
          <a:p>
            <a:pPr lvl="1"/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Appearance of specific traits, e.g., nitrogen fixation </a:t>
            </a:r>
            <a:endParaRPr lang="en-US" sz="2400" dirty="0">
              <a:effectLst/>
              <a:highlight>
                <a:srgbClr val="FFFFFF"/>
              </a:highlight>
            </a:endParaRPr>
          </a:p>
          <a:p>
            <a:endParaRPr lang="en-US" sz="2400" dirty="0"/>
          </a:p>
        </p:txBody>
      </p:sp>
      <p:pic>
        <p:nvPicPr>
          <p:cNvPr id="5" name="Picture 4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A6191A15-4300-E2C2-1546-BF952870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176" y="4967752"/>
            <a:ext cx="7772400" cy="17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54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pic>
        <p:nvPicPr>
          <p:cNvPr id="7" name="Content Placeholder 6" descr="A map of the world with a red line and blue points&#10;&#10;Description automatically generated">
            <a:extLst>
              <a:ext uri="{FF2B5EF4-FFF2-40B4-BE49-F238E27FC236}">
                <a16:creationId xmlns:a16="http://schemas.microsoft.com/office/drawing/2014/main" id="{CFA2ED8F-8BC0-1B0A-E353-D3E193732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060" y="1850048"/>
            <a:ext cx="9855880" cy="4735808"/>
          </a:xfrm>
        </p:spPr>
      </p:pic>
    </p:spTree>
    <p:extLst>
      <p:ext uri="{BB962C8B-B14F-4D97-AF65-F5344CB8AC3E}">
        <p14:creationId xmlns:p14="http://schemas.microsoft.com/office/powerpoint/2010/main" val="3261341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pic>
        <p:nvPicPr>
          <p:cNvPr id="6" name="Content Placeholder 5" descr="A map of the world with red and blue points&#10;&#10;Description automatically generated">
            <a:extLst>
              <a:ext uri="{FF2B5EF4-FFF2-40B4-BE49-F238E27FC236}">
                <a16:creationId xmlns:a16="http://schemas.microsoft.com/office/drawing/2014/main" id="{ACD65D35-F22F-8358-0EBC-DD254AAEC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8951" y="1843768"/>
            <a:ext cx="5224095" cy="485094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EA384A-DC9A-1005-F842-4C139C23BBFD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6037759" cy="4252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Look up the value of the variable in each geographical record of the species of interest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Calculate the average of the variable for that species – or other summary stats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Average species A: -0.5 °C Average species B: 8 °C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Rinse and repeat for all species/variables</a:t>
            </a:r>
          </a:p>
        </p:txBody>
      </p:sp>
    </p:spTree>
    <p:extLst>
      <p:ext uri="{BB962C8B-B14F-4D97-AF65-F5344CB8AC3E}">
        <p14:creationId xmlns:p14="http://schemas.microsoft.com/office/powerpoint/2010/main" val="2776122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Environmental DATA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EA384A-DC9A-1005-F842-4C139C23BBFD}"/>
              </a:ext>
            </a:extLst>
          </p:cNvPr>
          <p:cNvSpPr txBox="1">
            <a:spLocks/>
          </p:cNvSpPr>
          <p:nvPr/>
        </p:nvSpPr>
        <p:spPr>
          <a:xfrm>
            <a:off x="581193" y="2180496"/>
            <a:ext cx="4589522" cy="4252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The final result will be a file/</a:t>
            </a:r>
            <a:r>
              <a:rPr lang="en-US" sz="2400" dirty="0" err="1">
                <a:highlight>
                  <a:srgbClr val="FFFFFF"/>
                </a:highlight>
                <a:latin typeface="Calibri" panose="020F0502020204030204" pitchFamily="34" charset="0"/>
              </a:rPr>
              <a:t>dataframe</a:t>
            </a:r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 with values of all variables for all species</a:t>
            </a:r>
          </a:p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This process can be automated using custom python or R scripts</a:t>
            </a:r>
          </a:p>
        </p:txBody>
      </p:sp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E476E38-FA76-3926-C8F4-90F1868E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017" y="1915886"/>
            <a:ext cx="6657140" cy="480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30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STEP THREE:  TRAIT DATA</a:t>
            </a:r>
          </a:p>
        </p:txBody>
      </p:sp>
    </p:spTree>
    <p:extLst>
      <p:ext uri="{BB962C8B-B14F-4D97-AF65-F5344CB8AC3E}">
        <p14:creationId xmlns:p14="http://schemas.microsoft.com/office/powerpoint/2010/main" val="373290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 macroevolutionary studies, we select traits that could potentially explain evolutionary processes in our group of interest, such as increased diversification and occupation of new habitats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Ex: 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Ancient and current polyploidy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Ex: 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Morphological changes that impact pollination and pollinator type 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Ex: 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Changes in photosynthesis metabolism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Ex: 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Symbiosis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73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59711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Live and preserved specimens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A6121-88A9-98FF-8997-35F87034C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57" y="-1"/>
            <a:ext cx="4767943" cy="68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9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General databases (e.g., TRY, GIFT)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F5A05DE0-3F6B-F7B0-CE3D-966D9C0D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84" y="2180496"/>
            <a:ext cx="6973153" cy="1448529"/>
          </a:xfrm>
          <a:prstGeom prst="rect">
            <a:avLst/>
          </a:prstGeom>
        </p:spPr>
      </p:pic>
      <p:pic>
        <p:nvPicPr>
          <p:cNvPr id="7" name="Picture 6" descr="A blue and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501EF3E5-3366-6C99-D246-53153370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984" y="3760192"/>
            <a:ext cx="6973154" cy="30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81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Specialized databases (e.g., CCDB, genome size database)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5" name="Picture 4" descr="A green background with white text&#10;&#10;Description automatically generated">
            <a:extLst>
              <a:ext uri="{FF2B5EF4-FFF2-40B4-BE49-F238E27FC236}">
                <a16:creationId xmlns:a16="http://schemas.microsoft.com/office/drawing/2014/main" id="{1AB790E8-6F61-B2FD-E1A9-4AC19DAAF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1" y="4833937"/>
            <a:ext cx="7772400" cy="16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4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Literature (monographs, floras)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094226-91A4-6691-AA84-7AB83D256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910" y="1995126"/>
            <a:ext cx="5490090" cy="16254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10D16AA-BAD7-E6B7-F083-E0CA864DD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20610"/>
            <a:ext cx="7391400" cy="30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00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Where to obtain traits?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Specialized literature reviews (e.g., on symbiosis or isotopes)</a:t>
            </a:r>
            <a:endParaRPr lang="en-US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5" name="Picture 4" descr="A close-up of hands holding plants&#10;&#10;Description automatically generated">
            <a:extLst>
              <a:ext uri="{FF2B5EF4-FFF2-40B4-BE49-F238E27FC236}">
                <a16:creationId xmlns:a16="http://schemas.microsoft.com/office/drawing/2014/main" id="{A4B953EE-03A0-7F37-37AB-2FDA2460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468" y="1900237"/>
            <a:ext cx="3404568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8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FC75-8843-F347-B4F3-D37321CF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762AF-5627-1660-D597-9EF43837B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510542"/>
          </a:xfrm>
        </p:spPr>
        <p:txBody>
          <a:bodyPr>
            <a:normAutofit/>
          </a:bodyPr>
          <a:lstStyle/>
          <a:p>
            <a:r>
              <a:rPr lang="en-US" sz="2400" b="0" dirty="0">
                <a:effectLst/>
                <a:highlight>
                  <a:srgbClr val="FFFFFF"/>
                </a:highlight>
                <a:latin typeface="GillSans" panose="020B0A02020104020203" pitchFamily="34" charset="77"/>
              </a:rPr>
              <a:t>Some processes that are commonly studied in macroevolutionary studies:</a:t>
            </a:r>
            <a:endParaRPr lang="en-US" sz="2400" dirty="0"/>
          </a:p>
        </p:txBody>
      </p:sp>
      <p:pic>
        <p:nvPicPr>
          <p:cNvPr id="6" name="Picture 5" descr="A diagram of different types of trees&#10;&#10;Description automatically generated">
            <a:extLst>
              <a:ext uri="{FF2B5EF4-FFF2-40B4-BE49-F238E27FC236}">
                <a16:creationId xmlns:a16="http://schemas.microsoft.com/office/drawing/2014/main" id="{A7CE2850-560B-2B84-BDC9-B8B2A2F2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425" y="3429000"/>
            <a:ext cx="6139190" cy="3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82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838408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Different types of trait data: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Discrete</a:t>
            </a:r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 </a:t>
            </a: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(binary or multi-state)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Continuous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65CAAC4-C6B2-034E-987E-9981F74B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425" y="2180496"/>
            <a:ext cx="5529382" cy="43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16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The type of trait data is essential in determining what type of analysis you can run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Many comparative methods are developed for only one type of data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E.g., different models must be fit for continuous/discrete data, with different resulting parameters</a:t>
            </a:r>
          </a:p>
          <a:p>
            <a:r>
              <a:rPr lang="en-US" sz="26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Some methods allow both types of data (e.g., PGLS)</a:t>
            </a:r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21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STEP 4: DO STUFF</a:t>
            </a:r>
          </a:p>
        </p:txBody>
      </p:sp>
    </p:spTree>
    <p:extLst>
      <p:ext uri="{BB962C8B-B14F-4D97-AF65-F5344CB8AC3E}">
        <p14:creationId xmlns:p14="http://schemas.microsoft.com/office/powerpoint/2010/main" val="410391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Some questions we can ask: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a certain trait related to changes in diversification rates?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Are certain environmental conditions related to shifts in </a:t>
            </a:r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diversification?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a certain trait related to shifts to different types of environment?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Are environmental shifts related to morphological changes?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Among many others....</a:t>
            </a:r>
          </a:p>
        </p:txBody>
      </p:sp>
    </p:spTree>
    <p:extLst>
      <p:ext uri="{BB962C8B-B14F-4D97-AF65-F5344CB8AC3E}">
        <p14:creationId xmlns:p14="http://schemas.microsoft.com/office/powerpoint/2010/main" val="3692989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713721" cy="367830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What are diversification rates?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Rates at which new species form (speciation) and/or go extinct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Net diversification: speciation – extinction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Originally estimated directly from fossil time series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Phylogenetic trees – ability to infer for taxa without these data (most!!)</a:t>
            </a:r>
          </a:p>
          <a:p>
            <a:pPr marL="0" indent="0">
              <a:buNone/>
            </a:pP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5065AA5-63CB-72C0-B842-2476570D8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514" y="4504009"/>
            <a:ext cx="4049486" cy="2190706"/>
          </a:xfrm>
          <a:prstGeom prst="rect">
            <a:avLst/>
          </a:prstGeom>
        </p:spPr>
      </p:pic>
      <p:pic>
        <p:nvPicPr>
          <p:cNvPr id="7" name="Picture 6" descr="A close-up of a rock&#10;&#10;Description automatically generated">
            <a:extLst>
              <a:ext uri="{FF2B5EF4-FFF2-40B4-BE49-F238E27FC236}">
                <a16:creationId xmlns:a16="http://schemas.microsoft.com/office/drawing/2014/main" id="{E2A3540F-52D2-8FBB-48A4-2867AE695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13" y="1911261"/>
            <a:ext cx="3483429" cy="26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3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Diversification rates are dependent both on: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Sampling (completeness of the tree)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Branch lengths (the distance among species on the tree) </a:t>
            </a:r>
          </a:p>
          <a:p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958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Diversification rates are dependent both on: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Sampling (completeness of the tree) 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Branch lengths (the distance among species on the tree) 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Methods</a:t>
            </a:r>
            <a:endParaRPr lang="en-US" sz="2400" dirty="0"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Infer diversification shifts: </a:t>
            </a:r>
          </a:p>
          <a:p>
            <a:pPr lvl="2"/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BAMM (Bayesian estimation of different models of diversification) </a:t>
            </a:r>
          </a:p>
          <a:p>
            <a:pPr lvl="2"/>
            <a:r>
              <a:rPr lang="en-US" sz="2000" dirty="0" err="1">
                <a:highlight>
                  <a:srgbClr val="FFFFFF"/>
                </a:highlight>
                <a:latin typeface="Calibri" panose="020F0502020204030204" pitchFamily="34" charset="0"/>
              </a:rPr>
              <a:t>RevBayes</a:t>
            </a:r>
            <a:r>
              <a:rPr lang="en-US" sz="2000" dirty="0">
                <a:highlight>
                  <a:srgbClr val="FFFFFF"/>
                </a:highlight>
                <a:latin typeface="Calibri" panose="020F0502020204030204" pitchFamily="34" charset="0"/>
              </a:rPr>
              <a:t> (another Bayesian implementation of many models)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2"/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MEDUSA (model choice under AIC)</a:t>
            </a:r>
          </a:p>
          <a:p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45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Methods</a:t>
            </a:r>
            <a:endParaRPr lang="en-US" sz="2400" dirty="0"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Map diversification rates (“tip rates”)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2"/>
            <a:r>
              <a:rPr lang="en-US" sz="20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BAMM (Bayesian estimation of different models of diversification) </a:t>
            </a:r>
          </a:p>
          <a:p>
            <a:pPr lvl="2"/>
            <a:r>
              <a:rPr lang="en-US" sz="2000" dirty="0">
                <a:highlight>
                  <a:srgbClr val="FFFFFF"/>
                </a:highlight>
                <a:latin typeface="Calibri" panose="020F0502020204030204" pitchFamily="34" charset="0"/>
              </a:rPr>
              <a:t>DR (non-parametric alternative)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158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066375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Methods</a:t>
            </a:r>
            <a:endParaRPr lang="en-US" sz="2400" dirty="0"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1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Test trait-associated diversification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2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BAMM/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RevBayes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lvl="2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SSE-type models</a:t>
            </a:r>
          </a:p>
          <a:p>
            <a:pPr lvl="2"/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Semi-parametric alternatives (</a:t>
            </a:r>
            <a:r>
              <a:rPr lang="en-US" sz="2200" dirty="0" err="1">
                <a:highlight>
                  <a:srgbClr val="FFFFFF"/>
                </a:highlight>
                <a:latin typeface="Calibri" panose="020F0502020204030204" pitchFamily="34" charset="0"/>
              </a:rPr>
              <a:t>FiSSE</a:t>
            </a:r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, ES-sim)</a:t>
            </a:r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941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10663750" cy="2533018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SSE Models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Character state-dependent speciation and extinction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Birth-death process where the diversification rates are dependent on the state of an evolving character</a:t>
            </a:r>
          </a:p>
        </p:txBody>
      </p:sp>
      <p:pic>
        <p:nvPicPr>
          <p:cNvPr id="4" name="Picture 3" descr="A diagram of a transition&#10;&#10;Description automatically generated">
            <a:extLst>
              <a:ext uri="{FF2B5EF4-FFF2-40B4-BE49-F238E27FC236}">
                <a16:creationId xmlns:a16="http://schemas.microsoft.com/office/drawing/2014/main" id="{7199A0CD-9FA9-7F54-177B-44D854552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25" y="4270360"/>
            <a:ext cx="7772400" cy="258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888E11-DE3A-B798-1F7E-BD7956683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6155844"/>
            <a:ext cx="2921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Phylogenies are fundamental parts of macroevolutionary studies!</a:t>
            </a:r>
          </a:p>
          <a:p>
            <a:pPr lvl="1"/>
            <a:r>
              <a:rPr lang="en-US" sz="2200" dirty="0"/>
              <a:t>They provide a comparative framework in which we organize the </a:t>
            </a:r>
            <a:r>
              <a:rPr lang="en-US" sz="2400" dirty="0"/>
              <a:t>information about the study organism</a:t>
            </a:r>
          </a:p>
          <a:p>
            <a:r>
              <a:rPr lang="en-US" sz="2400" dirty="0"/>
              <a:t>Phylogenies contain historical information we can use to test hypotheses (e.g., diversification rates, divergence times)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3492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64228"/>
            <a:ext cx="10663750" cy="4441371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Standards: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BiSSE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binary discrete characters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MuSSE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multistate characters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ClaSSE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cladogenetic state change (biogeographic range evolution)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ChromoSSE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chromosome evolution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QuaSSE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quantitative speciation and extinction (continuous traits)</a:t>
            </a:r>
          </a:p>
          <a:p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94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Diversification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64228"/>
            <a:ext cx="10663750" cy="4441371"/>
          </a:xfrm>
        </p:spPr>
        <p:txBody>
          <a:bodyPr>
            <a:noAutofit/>
          </a:bodyPr>
          <a:lstStyle/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Alternatives: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FiSSE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non-parametric test for binary characters</a:t>
            </a:r>
          </a:p>
          <a:p>
            <a:pPr lvl="1"/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HiSSE</a:t>
            </a:r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: hidden-state speciation and extinction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Standard SSE models are prone to false positives (null model adequacy) and do not necessarily control phylogenetic </a:t>
            </a:r>
            <a:r>
              <a:rPr lang="en-US" sz="22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pseudoreplication</a:t>
            </a:r>
            <a:endParaRPr lang="en-US" sz="24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endParaRPr lang="en-US" sz="22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16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 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734007" cy="4427133"/>
          </a:xfrm>
        </p:spPr>
        <p:txBody>
          <a:bodyPr>
            <a:noAutofit/>
          </a:bodyPr>
          <a:lstStyle/>
          <a:p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Model selection: A single random drift process (Brownian motion) vs. stabilizing selection (Ornstein-</a:t>
            </a:r>
            <a:r>
              <a:rPr lang="en-US" sz="2400" dirty="0" err="1">
                <a:highlight>
                  <a:srgbClr val="FFFFFF"/>
                </a:highlight>
                <a:latin typeface="Calibri" panose="020F0502020204030204" pitchFamily="34" charset="0"/>
              </a:rPr>
              <a:t>Uhlenbeck</a:t>
            </a:r>
            <a:r>
              <a:rPr lang="en-US" sz="2400" dirty="0">
                <a:highlight>
                  <a:srgbClr val="FFFFFF"/>
                </a:highlight>
                <a:latin typeface="Calibri" panose="020F0502020204030204" pitchFamily="34" charset="0"/>
              </a:rPr>
              <a:t>) or early burst</a:t>
            </a:r>
          </a:p>
          <a:p>
            <a:pPr lvl="1"/>
            <a:r>
              <a:rPr lang="en-US" sz="2000" dirty="0" err="1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</a:t>
            </a:r>
            <a:r>
              <a:rPr lang="en-US" sz="2000" dirty="0" err="1">
                <a:highlight>
                  <a:srgbClr val="FFFFFF"/>
                </a:highlight>
                <a:latin typeface="Calibri" panose="020F0502020204030204" pitchFamily="34" charset="0"/>
              </a:rPr>
              <a:t>hytools</a:t>
            </a:r>
            <a:endParaRPr lang="en-US" sz="2000" dirty="0"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Model parameteriz</a:t>
            </a:r>
            <a:r>
              <a:rPr lang="en-US" sz="2200" dirty="0">
                <a:highlight>
                  <a:srgbClr val="FFFFFF"/>
                </a:highlight>
                <a:latin typeface="Calibri" panose="020F0502020204030204" pitchFamily="34" charset="0"/>
              </a:rPr>
              <a:t>ation: Infer evolutionary rate(s) and optima</a:t>
            </a:r>
          </a:p>
          <a:p>
            <a:pPr lvl="1"/>
            <a:r>
              <a:rPr lang="en-US" sz="2000" dirty="0">
                <a:highlight>
                  <a:srgbClr val="FFFFFF"/>
                </a:highlight>
                <a:latin typeface="Calibri" panose="020F0502020204030204" pitchFamily="34" charset="0"/>
              </a:rPr>
              <a:t>Underutilized – key concept</a:t>
            </a:r>
          </a:p>
          <a:p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Ancestral reconstruction: Assumes the model!</a:t>
            </a:r>
          </a:p>
        </p:txBody>
      </p:sp>
      <p:pic>
        <p:nvPicPr>
          <p:cNvPr id="4" name="Picture 3" descr="A graph showing a number of state&#10;&#10;Description automatically generated with medium confidence">
            <a:extLst>
              <a:ext uri="{FF2B5EF4-FFF2-40B4-BE49-F238E27FC236}">
                <a16:creationId xmlns:a16="http://schemas.microsoft.com/office/drawing/2014/main" id="{6D4D1289-320F-1DD9-5BF5-0D4704F5E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62" y="2068995"/>
            <a:ext cx="4729163" cy="3573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DE48C-E7CF-8A39-4CB6-A01EE313FF4B}"/>
              </a:ext>
            </a:extLst>
          </p:cNvPr>
          <p:cNvSpPr txBox="1"/>
          <p:nvPr/>
        </p:nvSpPr>
        <p:spPr>
          <a:xfrm>
            <a:off x="6750844" y="615584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phytools.org</a:t>
            </a:r>
            <a:r>
              <a:rPr lang="en-US" dirty="0"/>
              <a:t>/mexico2018/</a:t>
            </a:r>
            <a:r>
              <a:rPr lang="en-US" dirty="0" err="1"/>
              <a:t>lec</a:t>
            </a:r>
            <a:r>
              <a:rPr lang="en-US" dirty="0"/>
              <a:t>/</a:t>
            </a:r>
            <a:r>
              <a:rPr lang="en-US" dirty="0" err="1"/>
              <a:t>Cont</a:t>
            </a:r>
            <a:r>
              <a:rPr lang="en-US" dirty="0"/>
              <a:t>-char-</a:t>
            </a:r>
            <a:r>
              <a:rPr lang="en-US" dirty="0" err="1"/>
              <a:t>models.pdf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82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 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977020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We can use regressions to investigate if two variables are evolutionarily correlated, e.g.,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floral tube length related to nectar production?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a polyploidy associated to the occupation of drier environments?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Is nitrogen fixation related to poor soils?</a:t>
            </a:r>
          </a:p>
        </p:txBody>
      </p:sp>
      <p:pic>
        <p:nvPicPr>
          <p:cNvPr id="3" name="Picture 2" descr="A close up of a bug on a flower&#10;&#10;Description automatically generated">
            <a:extLst>
              <a:ext uri="{FF2B5EF4-FFF2-40B4-BE49-F238E27FC236}">
                <a16:creationId xmlns:a16="http://schemas.microsoft.com/office/drawing/2014/main" id="{12635BD9-24DF-5623-B0E4-652B12AD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189" y="2979947"/>
            <a:ext cx="3385517" cy="29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29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 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441578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We can use linear regressions to investigate if two variables are correlated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However, because of shared ancestry between species, they do not provide independent datapoints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Different aims from an evolutionary analysis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4" name="Picture 3" descr="A graph with purple dots&#10;&#10;Description automatically generated">
            <a:extLst>
              <a:ext uri="{FF2B5EF4-FFF2-40B4-BE49-F238E27FC236}">
                <a16:creationId xmlns:a16="http://schemas.microsoft.com/office/drawing/2014/main" id="{57B5F8CA-8B7B-1C08-6012-C2F7FA57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171" y="1873250"/>
            <a:ext cx="3200400" cy="3111500"/>
          </a:xfrm>
          <a:prstGeom prst="rect">
            <a:avLst/>
          </a:prstGeom>
        </p:spPr>
      </p:pic>
      <p:pic>
        <p:nvPicPr>
          <p:cNvPr id="6" name="Picture 5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916ED6E6-6647-10A3-5DB0-4C269AC44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257" y="5142044"/>
            <a:ext cx="1698171" cy="16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2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Models </a:t>
            </a:r>
          </a:p>
        </p:txBody>
      </p:sp>
      <p:pic>
        <p:nvPicPr>
          <p:cNvPr id="1026" name="Picture 2" descr="page36image53194752">
            <a:extLst>
              <a:ext uri="{FF2B5EF4-FFF2-40B4-BE49-F238E27FC236}">
                <a16:creationId xmlns:a16="http://schemas.microsoft.com/office/drawing/2014/main" id="{6B2A7A7A-F2AE-B0A3-78BA-FDDA3063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2370138"/>
            <a:ext cx="74930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36image53191680">
            <a:extLst>
              <a:ext uri="{FF2B5EF4-FFF2-40B4-BE49-F238E27FC236}">
                <a16:creationId xmlns:a16="http://schemas.microsoft.com/office/drawing/2014/main" id="{E705C662-D850-B24D-FF18-8FB90B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450" y="-2370138"/>
            <a:ext cx="381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6078CA-82B0-4B3F-1179-53340750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441578" cy="4427133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PGLS is a modification of traditional generalized least squares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It assumes that closely related species will have more similar values under a model (Brownian evolution)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Accounts for specific autocorrelation due to phylogenetic history</a:t>
            </a:r>
          </a:p>
          <a:p>
            <a:pPr lvl="1"/>
            <a:r>
              <a:rPr lang="en-US" sz="22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Several ways to calculate, e.g., R package caper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Response variable: continuous trait</a:t>
            </a:r>
          </a:p>
          <a:p>
            <a:r>
              <a:rPr lang="en-US" sz="2400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Predictor variable: continuous or binary discrete data</a:t>
            </a:r>
            <a:endParaRPr lang="en-US" sz="2000" dirty="0"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</p:txBody>
      </p:sp>
      <p:pic>
        <p:nvPicPr>
          <p:cNvPr id="4" name="Picture 3" descr="A graph with purple dots&#10;&#10;Description automatically generated">
            <a:extLst>
              <a:ext uri="{FF2B5EF4-FFF2-40B4-BE49-F238E27FC236}">
                <a16:creationId xmlns:a16="http://schemas.microsoft.com/office/drawing/2014/main" id="{57B5F8CA-8B7B-1C08-6012-C2F7FA57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171" y="1873250"/>
            <a:ext cx="3200400" cy="3111500"/>
          </a:xfrm>
          <a:prstGeom prst="rect">
            <a:avLst/>
          </a:prstGeom>
        </p:spPr>
      </p:pic>
      <p:pic>
        <p:nvPicPr>
          <p:cNvPr id="6" name="Picture 5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916ED6E6-6647-10A3-5DB0-4C269AC44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257" y="5142044"/>
            <a:ext cx="1698171" cy="16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26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this talk IS NOT about:</a:t>
            </a:r>
          </a:p>
          <a:p>
            <a:pPr lvl="1"/>
            <a:r>
              <a:rPr lang="en-US" sz="2200" dirty="0"/>
              <a:t>How to assemble sequence data</a:t>
            </a:r>
          </a:p>
          <a:p>
            <a:pPr lvl="1"/>
            <a:r>
              <a:rPr lang="en-US" sz="2200" dirty="0"/>
              <a:t>How to get a phylogenetic tree, comparison of methods, orthologs </a:t>
            </a:r>
            <a:r>
              <a:rPr lang="en-US" sz="2400" dirty="0"/>
              <a:t>and paralogs, gene tree discordance, &amp;c.</a:t>
            </a:r>
          </a:p>
          <a:p>
            <a:pPr lvl="1"/>
            <a:r>
              <a:rPr lang="en-US" sz="2200" dirty="0"/>
              <a:t>How to date your tree or do biogeographical analysis</a:t>
            </a:r>
          </a:p>
          <a:p>
            <a:pPr lvl="1"/>
            <a:r>
              <a:rPr lang="en-US" sz="2200" dirty="0"/>
              <a:t>Philosophical discussions about macroevolution and criticism of </a:t>
            </a:r>
            <a:r>
              <a:rPr lang="en-US" sz="2400" dirty="0"/>
              <a:t>methods</a:t>
            </a:r>
          </a:p>
          <a:p>
            <a:r>
              <a:rPr lang="en-US" sz="2400" dirty="0"/>
              <a:t>How to write code</a:t>
            </a:r>
          </a:p>
        </p:txBody>
      </p:sp>
    </p:spTree>
    <p:extLst>
      <p:ext uri="{BB962C8B-B14F-4D97-AF65-F5344CB8AC3E}">
        <p14:creationId xmlns:p14="http://schemas.microsoft.com/office/powerpoint/2010/main" val="26564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this talk IS about:</a:t>
            </a:r>
          </a:p>
          <a:p>
            <a:pPr lvl="1"/>
            <a:r>
              <a:rPr lang="en-US" sz="2200" dirty="0"/>
              <a:t>Give a user perspective of basic steps on macroevolutionary analysis, </a:t>
            </a:r>
            <a:r>
              <a:rPr lang="en-US" sz="2400" dirty="0"/>
              <a:t>including:</a:t>
            </a:r>
          </a:p>
          <a:p>
            <a:pPr lvl="1"/>
            <a:r>
              <a:rPr lang="en-US" sz="2200" dirty="0"/>
              <a:t>Types of data that are frequently used in macroevolutionary </a:t>
            </a:r>
            <a:r>
              <a:rPr lang="en-US" sz="2400" dirty="0"/>
              <a:t>studies</a:t>
            </a:r>
          </a:p>
          <a:p>
            <a:pPr lvl="1"/>
            <a:r>
              <a:rPr lang="en-US" sz="2200" dirty="0"/>
              <a:t>How to organize your data and get it ready for analysis</a:t>
            </a:r>
          </a:p>
          <a:p>
            <a:pPr lvl="1"/>
            <a:r>
              <a:rPr lang="en-US" sz="2200" dirty="0"/>
              <a:t>Some examples of analysis that combine phylogenetic, </a:t>
            </a:r>
            <a:r>
              <a:rPr lang="en-US" sz="2400" dirty="0"/>
              <a:t>environmental and trait data</a:t>
            </a:r>
          </a:p>
        </p:txBody>
      </p:sp>
    </p:spTree>
    <p:extLst>
      <p:ext uri="{BB962C8B-B14F-4D97-AF65-F5344CB8AC3E}">
        <p14:creationId xmlns:p14="http://schemas.microsoft.com/office/powerpoint/2010/main" val="40222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STEP ONE:  TREE</a:t>
            </a:r>
          </a:p>
        </p:txBody>
      </p:sp>
    </p:spTree>
    <p:extLst>
      <p:ext uri="{BB962C8B-B14F-4D97-AF65-F5344CB8AC3E}">
        <p14:creationId xmlns:p14="http://schemas.microsoft.com/office/powerpoint/2010/main" val="222124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Not a pdf with a tree figure on it</a:t>
            </a:r>
          </a:p>
          <a:p>
            <a:pPr lvl="1"/>
            <a:r>
              <a:rPr lang="en-US" sz="2200" dirty="0"/>
              <a:t>We need a text-style file that R (and other programs/languages) can </a:t>
            </a:r>
            <a:r>
              <a:rPr lang="en-US" sz="2400" dirty="0"/>
              <a:t>understand</a:t>
            </a:r>
          </a:p>
          <a:p>
            <a:pPr lvl="1"/>
            <a:r>
              <a:rPr lang="en-US" sz="2200" dirty="0" err="1"/>
              <a:t>Newick</a:t>
            </a:r>
            <a:r>
              <a:rPr lang="en-US" sz="2200" dirty="0"/>
              <a:t> (.</a:t>
            </a:r>
            <a:r>
              <a:rPr lang="en-US" sz="2200" dirty="0" err="1"/>
              <a:t>tre</a:t>
            </a:r>
            <a:r>
              <a:rPr lang="en-US" sz="2200" dirty="0"/>
              <a:t>, .tree, .</a:t>
            </a:r>
            <a:r>
              <a:rPr lang="en-US" sz="2200" dirty="0" err="1"/>
              <a:t>nwk</a:t>
            </a:r>
            <a:r>
              <a:rPr lang="en-US" sz="2200" dirty="0"/>
              <a:t>) or nexus (.</a:t>
            </a:r>
            <a:r>
              <a:rPr lang="en-US" sz="2200" dirty="0" err="1"/>
              <a:t>nex</a:t>
            </a:r>
            <a:r>
              <a:rPr lang="en-US" sz="2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6686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0B21-6F5F-2D6F-C8EA-348092F3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EE90-E05F-6852-3F5A-6C2F80A6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((A:0.1,B:0.2),(C:0.3,D:0.4):0.5); </a:t>
            </a:r>
            <a:endParaRPr lang="en-US" sz="2400" b="1" dirty="0">
              <a:effectLst/>
              <a:highlight>
                <a:srgbClr val="FFFFFF"/>
              </a:highlight>
            </a:endParaRP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EEC4D15D-4505-6C99-DF26-DC4CEF5B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537294"/>
            <a:ext cx="5016500" cy="33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977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123</TotalTime>
  <Words>1531</Words>
  <Application>Microsoft Macintosh PowerPoint</Application>
  <PresentationFormat>Widescreen</PresentationFormat>
  <Paragraphs>196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ArialMT</vt:lpstr>
      <vt:lpstr>Calibri</vt:lpstr>
      <vt:lpstr>Gill Sans MT</vt:lpstr>
      <vt:lpstr>GillSans</vt:lpstr>
      <vt:lpstr>Wingdings 2</vt:lpstr>
      <vt:lpstr>Dividend</vt:lpstr>
      <vt:lpstr>Module: Macroevolution</vt:lpstr>
      <vt:lpstr>Macroevolution</vt:lpstr>
      <vt:lpstr>Macroevolution</vt:lpstr>
      <vt:lpstr>Macroevolution</vt:lpstr>
      <vt:lpstr>Macroevolution</vt:lpstr>
      <vt:lpstr>Macroevolution</vt:lpstr>
      <vt:lpstr>Macroevolution</vt:lpstr>
      <vt:lpstr>STEP 1: TREE</vt:lpstr>
      <vt:lpstr>STEP 1: TREE</vt:lpstr>
      <vt:lpstr>STEP 1: TREE</vt:lpstr>
      <vt:lpstr>Macroevolution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STEP 2: Environmental DATA</vt:lpstr>
      <vt:lpstr>Macroevolution</vt:lpstr>
      <vt:lpstr>STEP 3: Trait DATA</vt:lpstr>
      <vt:lpstr>STEP 3: Trait DATA</vt:lpstr>
      <vt:lpstr>STEP 3: Trait DATA</vt:lpstr>
      <vt:lpstr>STEP 3: Trait DATA</vt:lpstr>
      <vt:lpstr>STEP 3: Trait DATA</vt:lpstr>
      <vt:lpstr>STEP 3: Trait DATA</vt:lpstr>
      <vt:lpstr>STEP 3: Trait DATA</vt:lpstr>
      <vt:lpstr>STEP 3: Trait DATA</vt:lpstr>
      <vt:lpstr>Macroevolution</vt:lpstr>
      <vt:lpstr>MACROEVOLUTION</vt:lpstr>
      <vt:lpstr>Diversification</vt:lpstr>
      <vt:lpstr>Diversification</vt:lpstr>
      <vt:lpstr>Diversification</vt:lpstr>
      <vt:lpstr>Diversification</vt:lpstr>
      <vt:lpstr>Diversification</vt:lpstr>
      <vt:lpstr>Diversification</vt:lpstr>
      <vt:lpstr>Diversification</vt:lpstr>
      <vt:lpstr>Diversification</vt:lpstr>
      <vt:lpstr>Evolutionary Models </vt:lpstr>
      <vt:lpstr>Evolutionary Models </vt:lpstr>
      <vt:lpstr>Evolutionary Models </vt:lpstr>
      <vt:lpstr>Evolutionary Models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Folk, Ryan</dc:creator>
  <cp:lastModifiedBy>Ryan Folk</cp:lastModifiedBy>
  <cp:revision>9</cp:revision>
  <dcterms:created xsi:type="dcterms:W3CDTF">2024-06-14T13:45:57Z</dcterms:created>
  <dcterms:modified xsi:type="dcterms:W3CDTF">2024-06-14T18:38:17Z</dcterms:modified>
</cp:coreProperties>
</file>